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2" r:id="rId3"/>
    <p:sldId id="271" r:id="rId4"/>
    <p:sldId id="257" r:id="rId5"/>
    <p:sldId id="274" r:id="rId6"/>
    <p:sldId id="258" r:id="rId7"/>
    <p:sldId id="275" r:id="rId8"/>
    <p:sldId id="260" r:id="rId9"/>
    <p:sldId id="276" r:id="rId10"/>
    <p:sldId id="265" r:id="rId11"/>
    <p:sldId id="259" r:id="rId12"/>
    <p:sldId id="264" r:id="rId13"/>
    <p:sldId id="277" r:id="rId14"/>
    <p:sldId id="262" r:id="rId15"/>
    <p:sldId id="270" r:id="rId16"/>
    <p:sldId id="266" r:id="rId17"/>
    <p:sldId id="269" r:id="rId18"/>
    <p:sldId id="268" r:id="rId19"/>
    <p:sldId id="282" r:id="rId20"/>
    <p:sldId id="278" r:id="rId21"/>
    <p:sldId id="263" r:id="rId22"/>
    <p:sldId id="285" r:id="rId23"/>
    <p:sldId id="284" r:id="rId24"/>
    <p:sldId id="279" r:id="rId25"/>
    <p:sldId id="286" r:id="rId26"/>
    <p:sldId id="287" r:id="rId27"/>
    <p:sldId id="281" r:id="rId28"/>
    <p:sldId id="283" r:id="rId29"/>
    <p:sldId id="288" r:id="rId30"/>
    <p:sldId id="289" r:id="rId31"/>
    <p:sldId id="290" r:id="rId32"/>
    <p:sldId id="295" r:id="rId33"/>
    <p:sldId id="292" r:id="rId34"/>
    <p:sldId id="293" r:id="rId35"/>
    <p:sldId id="294" r:id="rId36"/>
    <p:sldId id="261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95" autoAdjust="0"/>
  </p:normalViewPr>
  <p:slideViewPr>
    <p:cSldViewPr snapToGrid="0">
      <p:cViewPr varScale="1">
        <p:scale>
          <a:sx n="90" d="100"/>
          <a:sy n="90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82ADE-99F4-40BF-BCDE-92B8F840B759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B3E09-AE6A-4C90-BE10-C1E091B5E9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78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454C-D1A1-4D29-BCDC-CFDCDEFCE7B1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06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6C1D-E44E-44B0-9107-AEF1C816CD17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32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8566-BFC8-4A65-B480-51022E997DED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5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05C2-3311-4545-A916-DBD23A30DE66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00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F8A62-2379-486C-ADA2-3B3605432504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6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C25-670F-4EDF-A539-DBD6A1199CAE}" type="datetime1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71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21D89-795B-4C0B-B658-4C149C933F72}" type="datetime1">
              <a:rPr lang="fr-FR" smtClean="0"/>
              <a:t>02/01/2024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2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294E-468F-4708-9D97-3D3E6E9D79E6}" type="datetime1">
              <a:rPr lang="fr-FR" smtClean="0"/>
              <a:t>02/01/2024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8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C76C-CF4D-46D0-B1F1-6420DD7ED205}" type="datetime1">
              <a:rPr lang="fr-FR" smtClean="0"/>
              <a:t>02/01/2024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5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5C72-67DC-4D5D-A309-337C49F467DA}" type="datetime1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85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D274-FAA5-425A-9A9B-DC146E23D416}" type="datetime1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72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317E4-438E-45E4-B9F6-609609A2F8E0}" type="datetime1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8081C-EB35-43B7-804F-DD335AC44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7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7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9106952" y="6417847"/>
            <a:ext cx="2324100" cy="426622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1565105" y="186796"/>
            <a:ext cx="9144000" cy="121255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60850" y="1656566"/>
            <a:ext cx="795250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menaces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types d’agressions (&amp; sous-marine);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3.1) Les éclats primaires &amp; secondaires ;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3.2) le souffle externe classique ;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3.3) le souffle interne ;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3.4) le souffle nucléaire – pont, hangar ;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3.5) le couplage souffle-éclats ;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3,6) la détonation sous-marine vue du bateau ;</a:t>
            </a: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L’incendie ;</a:t>
            </a: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choc 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intense et la perte des systèmes électriques et électroniques ;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stabilité du bateau avec voie 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d’eau ;</a:t>
            </a:r>
          </a:p>
          <a:p>
            <a:pPr marL="342900" indent="-342900">
              <a:buAutoNum type="arabicPeriod" startAt="4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signatures chimiques, magnétique, thermique, acoustique &amp; électromagnétique ;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résultats des simulations : interprétation ;</a:t>
            </a: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sur la conception, les modifications dans la vie du bateau ;</a:t>
            </a:r>
          </a:p>
          <a:p>
            <a:pPr marL="342900" indent="-342900">
              <a:buAutoNum type="arabicPeriod" startAt="4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 :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nouveau concept de torpille ;</a:t>
            </a: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Conclusion. </a:t>
            </a:r>
          </a:p>
        </p:txBody>
      </p:sp>
    </p:spTree>
    <p:extLst>
      <p:ext uri="{BB962C8B-B14F-4D97-AF65-F5344CB8AC3E}">
        <p14:creationId xmlns:p14="http://schemas.microsoft.com/office/powerpoint/2010/main" val="36046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763164" y="6356349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10</a:t>
            </a:fld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518816" y="23161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78763" y="1671782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éclats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1182" y="2509181"/>
            <a:ext cx="89017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niveau de l’agression  =&gt; obtention de leurs </a:t>
            </a:r>
            <a:r>
              <a:rPr lang="fr-F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caractéristiques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mécaniques et thermiques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=&gt; type des munitions embarquées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=&gt; caractéristiques des structures du navire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(épaisseurs, type du blindage, …)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Caractéristiques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type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munitions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des ennemis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éclats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8641083" y="6477644"/>
            <a:ext cx="31496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6" y="3721100"/>
            <a:ext cx="1752459" cy="23438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0526" y="6153824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Positions de sécurité : allongé ou debout ?</a:t>
            </a:r>
          </a:p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Létalité -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92985" y="4154348"/>
            <a:ext cx="21130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Souffle </a:t>
            </a:r>
          </a:p>
          <a:p>
            <a:endParaRPr lang="fr-F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Éclats</a:t>
            </a:r>
          </a:p>
          <a:p>
            <a:endParaRPr lang="fr-F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Chocs via les structures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86" y="3960288"/>
            <a:ext cx="3229113" cy="21046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950624" y="6176217"/>
            <a:ext cx="3403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kg de TNT → brèche de 9 m de diamètre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493" y="3722548"/>
            <a:ext cx="2872970" cy="249537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880821" y="6231135"/>
            <a:ext cx="1663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Trajets de fragments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145" y="1351220"/>
            <a:ext cx="30203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  <a:p>
            <a:pPr algn="ctr"/>
            <a:endParaRPr lang="fr-FR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Critères de rupture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Modèles analytiques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Codes (expérience importante)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72" y="1168973"/>
            <a:ext cx="4281398" cy="2466566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>
          <a:xfrm>
            <a:off x="2267785" y="2065747"/>
            <a:ext cx="698048" cy="420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40" y="1111674"/>
            <a:ext cx="3406759" cy="25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16" y="1724935"/>
            <a:ext cx="3855532" cy="317657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217294" y="6474835"/>
            <a:ext cx="2275991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01" y="5660089"/>
            <a:ext cx="4603119" cy="11221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339" y="2650210"/>
            <a:ext cx="5357863" cy="37061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4" y="1684830"/>
            <a:ext cx="2448200" cy="3256780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éclats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97701" y="5000960"/>
            <a:ext cx="3561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Couplage avec des détonations retardées</a:t>
            </a:r>
          </a:p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(slow cook off – fragments chauds)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364887" y="2036970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Lois analytiques de THOR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(Pénétrations)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3772" y="1275393"/>
            <a:ext cx="556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numérique (LS-DYNA) – 8 Kg de PBXN - 109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92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13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3543" y="2962323"/>
            <a:ext cx="16433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75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335109" y="6412449"/>
            <a:ext cx="2647686" cy="365125"/>
          </a:xfrm>
        </p:spPr>
        <p:txBody>
          <a:bodyPr/>
          <a:lstStyle/>
          <a:p>
            <a:r>
              <a:rPr lang="fr-FR" dirty="0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14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 externe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95" y="3868374"/>
            <a:ext cx="4496496" cy="22963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0795" y="6303248"/>
            <a:ext cx="402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d’un choc due à une explosion avec le sol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60834" y="5872361"/>
            <a:ext cx="562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différents régimes de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réflexions</a:t>
            </a:r>
          </a:p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Ben-Dor. Shock wave reflection phenomena, volume 2. Springer,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2007)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16" y="1784306"/>
            <a:ext cx="5449060" cy="40296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4" y="1571401"/>
            <a:ext cx="4991797" cy="249589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48716" y="2073556"/>
            <a:ext cx="285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Détonation aérienne</a:t>
            </a:r>
          </a:p>
          <a:p>
            <a:r>
              <a:rPr lang="en-US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Kleine, E. Timofeev, and K. Takayama</a:t>
            </a:r>
            <a:r>
              <a:rPr lang="en-US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Shock Waves, 14(5) :343–357, 2005</a:t>
            </a:r>
            <a:endParaRPr lang="fr-FR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30415" y="994250"/>
            <a:ext cx="487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Souffle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onde de choc suivi d’un mouvement d’air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805057" y="6492875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15</a:t>
            </a:fld>
            <a:endParaRPr lang="fr-FR"/>
          </a:p>
        </p:txBody>
      </p:sp>
      <p:pic>
        <p:nvPicPr>
          <p:cNvPr id="6" name="souffle_autour_d_un_bate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7771" y="617296"/>
            <a:ext cx="6934200" cy="5745251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1518815" y="257355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</a:p>
          <a:p>
            <a:pPr marL="0" indent="0" algn="ctr">
              <a:buNone/>
            </a:pPr>
            <a:r>
              <a:rPr 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xemple de souffle Nucléaire </a:t>
            </a:r>
            <a:r>
              <a:rPr lang="fr-FR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aérien</a:t>
            </a:r>
            <a:endParaRPr lang="fr-FR" sz="2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3766" y="3580371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numérique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Fortran 90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283763" y="6385829"/>
            <a:ext cx="2677886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16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 externe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34976" y="2025915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base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le choc droit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2761918"/>
            <a:ext cx="4762888" cy="169401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2000" y="52142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1705446" y="5419484"/>
            <a:ext cx="103014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21520"/>
              </p:ext>
            </p:extLst>
          </p:nvPr>
        </p:nvGraphicFramePr>
        <p:xfrm>
          <a:off x="296981" y="5587281"/>
          <a:ext cx="2519864" cy="74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" name="Equation" r:id="rId4" imgW="1396394" imgH="406224" progId="Equation.DSMT4">
                  <p:embed/>
                </p:oleObj>
              </mc:Choice>
              <mc:Fallback>
                <p:oleObj name="Equation" r:id="rId4" imgW="1396394" imgH="4062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981" y="5587281"/>
                        <a:ext cx="2519864" cy="7407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656303"/>
              </p:ext>
            </p:extLst>
          </p:nvPr>
        </p:nvGraphicFramePr>
        <p:xfrm>
          <a:off x="277459" y="4572947"/>
          <a:ext cx="2457314" cy="664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" name="Equation" r:id="rId6" imgW="1523339" imgH="406224" progId="Equation.DSMT4">
                  <p:embed/>
                </p:oleObj>
              </mc:Choice>
              <mc:Fallback>
                <p:oleObj name="Equation" r:id="rId6" imgW="1523339" imgH="4062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59" y="4572947"/>
                        <a:ext cx="2457314" cy="6648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7571503" y="4914812"/>
            <a:ext cx="7405923" cy="7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603168"/>
              </p:ext>
            </p:extLst>
          </p:nvPr>
        </p:nvGraphicFramePr>
        <p:xfrm>
          <a:off x="3249982" y="4991090"/>
          <a:ext cx="2130001" cy="85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" name="Equation" r:id="rId8" imgW="1015559" imgH="406224" progId="Equation.DSMT4">
                  <p:embed/>
                </p:oleObj>
              </mc:Choice>
              <mc:Fallback>
                <p:oleObj name="Equation" r:id="rId8" imgW="1015559" imgH="406224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982" y="4991090"/>
                        <a:ext cx="2130001" cy="856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382137"/>
              </p:ext>
            </p:extLst>
          </p:nvPr>
        </p:nvGraphicFramePr>
        <p:xfrm>
          <a:off x="6032809" y="2614624"/>
          <a:ext cx="7571679" cy="258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" name="Equation" r:id="rId10" imgW="5486400" imgH="1854000" progId="Equation.DSMT4">
                  <p:embed/>
                </p:oleObj>
              </mc:Choice>
              <mc:Fallback>
                <p:oleObj name="Equation" r:id="rId10" imgW="5486400" imgH="1854000" progId="Equation.DSMT4">
                  <p:embed/>
                  <p:pic>
                    <p:nvPicPr>
                      <p:cNvPr id="11" name="Obje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809" y="2614624"/>
                        <a:ext cx="7571679" cy="2586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lèche droite à entaille 19"/>
          <p:cNvSpPr/>
          <p:nvPr/>
        </p:nvSpPr>
        <p:spPr>
          <a:xfrm>
            <a:off x="4648723" y="361583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000837" y="1816568"/>
            <a:ext cx="370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d’état, conservation de la masse, </a:t>
            </a:r>
          </a:p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l’impulsion et de l’énergie</a:t>
            </a:r>
            <a:endParaRPr lang="fr-F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7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283763" y="6385829"/>
            <a:ext cx="2677886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17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 externe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2629" r="2112" b="14786"/>
          <a:stretch/>
        </p:blipFill>
        <p:spPr>
          <a:xfrm>
            <a:off x="7072076" y="992940"/>
            <a:ext cx="4830075" cy="4585175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2000" y="52142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1705446" y="5419484"/>
            <a:ext cx="103014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7571503" y="4914812"/>
            <a:ext cx="7405923" cy="7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02087" y="3592558"/>
            <a:ext cx="405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Etats de la matière atteints après un choc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85482"/>
              </p:ext>
            </p:extLst>
          </p:nvPr>
        </p:nvGraphicFramePr>
        <p:xfrm>
          <a:off x="178341" y="4239050"/>
          <a:ext cx="52197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4" imgW="3149600" imgH="482600" progId="Equation.DSMT4">
                  <p:embed/>
                </p:oleObj>
              </mc:Choice>
              <mc:Fallback>
                <p:oleObj name="Equation" r:id="rId4" imgW="3149600" imgH="482600" progId="Equation.DSMT4">
                  <p:embed/>
                  <p:pic>
                    <p:nvPicPr>
                      <p:cNvPr id="14" name="Obje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41" y="4239050"/>
                        <a:ext cx="52197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850626" y="5214257"/>
            <a:ext cx="2441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Adiabatique dynamique </a:t>
            </a:r>
          </a:p>
          <a:p>
            <a:pPr algn="ctr"/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</a:p>
          <a:p>
            <a:pPr algn="ctr"/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Hugoniot-Rankine</a:t>
            </a:r>
          </a:p>
          <a:p>
            <a:pPr algn="ctr"/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courbe (P,</a:t>
            </a:r>
            <a:r>
              <a:rPr lang="el-G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ou (P,u) )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85275" y="5521965"/>
            <a:ext cx="3498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Sensibilité à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l’équation d’état ;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paramètres.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299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18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32115" y="171568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choc oblique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 externe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4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19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32115" y="171568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choc oblique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souffle interne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2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32998" y="297295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861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20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3543" y="2962323"/>
            <a:ext cx="17050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L’incendie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6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309100" y="6337300"/>
            <a:ext cx="20447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" y="1958189"/>
            <a:ext cx="4606361" cy="3792433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1506116" y="231677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r>
              <a:rPr lang="fr-FR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L’incendie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1958189"/>
            <a:ext cx="4839866" cy="379243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99762" y="5849770"/>
            <a:ext cx="463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Température lors d’un incendie  – code 3D FDS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41284" y="583849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CO, CO</a:t>
            </a:r>
            <a:r>
              <a:rPr lang="fr-FR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fr-FR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code 3D FDS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87776" y="1373414"/>
            <a:ext cx="6145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FDS : pyrolyse, combustion, espèces chimiques, ventilation, …</a:t>
            </a:r>
          </a:p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(https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pages.nist.gov/fds-smv/manuals.html)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22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91831" y="2611449"/>
            <a:ext cx="429636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Les résultats des simulations</a:t>
            </a:r>
          </a:p>
          <a:p>
            <a:pPr algn="ctr"/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interprétation </a:t>
            </a:r>
            <a:endParaRPr lang="fr-FR" sz="2800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117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58825"/>
            <a:ext cx="5372100" cy="5962650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1385777" y="166572"/>
            <a:ext cx="9144000" cy="462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</a:t>
            </a:r>
            <a:r>
              <a:rPr 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marL="0" indent="0" algn="ctr">
              <a:buNone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2874" y="3098053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interprétation </a:t>
            </a:r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2095500" y="3040403"/>
            <a:ext cx="140352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64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24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73055" y="2467972"/>
            <a:ext cx="51356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</a:t>
            </a:r>
            <a:r>
              <a:rPr lang="fr-FR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 F. Pélestor)</a:t>
            </a:r>
          </a:p>
          <a:p>
            <a:pPr algn="ctr"/>
            <a:endParaRPr lang="fr-FR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nouveau </a:t>
            </a:r>
            <a:r>
              <a:rPr lang="fr-FR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de </a:t>
            </a:r>
            <a:r>
              <a:rPr lang="fr-FR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torpille</a:t>
            </a:r>
          </a:p>
          <a:p>
            <a:pPr algn="ctr"/>
            <a:endParaRPr lang="fr-FR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TORPILLE PENETRANTE</a:t>
            </a:r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25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215196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03120" y="1455161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Détonation sous-marine « traditionnelle » =&gt; rendement faible</a:t>
            </a:r>
            <a:endParaRPr lang="fr-FR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8671" y="3738707"/>
            <a:ext cx="84519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L’idée repose sur la remarque que plus de la moitié de l’énergie de l’explosif ne participe pas </a:t>
            </a:r>
          </a:p>
          <a:p>
            <a:r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la destruction du navire 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fr-F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celle qui est dirigée vers le fond et latéralement lorsque l’explosion se produit sous la coque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Celle qui est dirigée à l’opposée du bateau lorsque la détonation se produit sur le coté, etc … ;</a:t>
            </a:r>
          </a:p>
          <a:p>
            <a:endParaRPr lang="fr-F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l’énergie qui participe à la formation de la brêche est dans un cône assez étroit : </a:t>
            </a:r>
            <a:r>
              <a:rPr lang="fr-FR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cône utile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l’énergie perdue est dans le complémentaire de ce cône, donc très importante …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27" y="2994212"/>
            <a:ext cx="3333333" cy="30571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19647" y="609811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cône du flux d’énergie utile</a:t>
            </a:r>
            <a:endParaRPr 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9770875" y="4546151"/>
            <a:ext cx="588119" cy="1616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633361" y="2110729"/>
            <a:ext cx="8813310" cy="646331"/>
          </a:xfrm>
          <a:prstGeom prst="rect">
            <a:avLst/>
          </a:prstGeom>
          <a:noFill/>
          <a:ln w="25400">
            <a:solidFill>
              <a:schemeClr val="accent1">
                <a:alpha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La pénétration de la torpille dans le navire permet d’utiliser toute l’énergie de l’explosif</a:t>
            </a:r>
            <a:br>
              <a:rPr lang="fr-FR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</a:t>
            </a:r>
            <a:r>
              <a:rPr 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la destruction du navire : c’est un nouveau concept.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26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53051" y="1570547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75707" y="2454936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Détonation sous-marine « traditionnelle » =&gt; rendement faible</a:t>
            </a:r>
            <a:endParaRPr lang="fr-FR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89723" y="3043732"/>
            <a:ext cx="10100586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de l’onde choc sphérique mais &gt; ½ W</a:t>
            </a:r>
            <a:r>
              <a:rPr lang="fr-FR" sz="3200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explosif</a:t>
            </a:r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perdu</a:t>
            </a:r>
          </a:p>
          <a:p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mise en mouvement de l’eau entre l’explosif et la coque.</a:t>
            </a:r>
          </a:p>
          <a:p>
            <a:endParaRPr lang="fr-FR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>
                <a:latin typeface="Times New Roman" panose="02020603050405020304" pitchFamily="18" charset="0"/>
                <a:cs typeface="Times New Roman" panose="02020603050405020304" pitchFamily="18" charset="0"/>
              </a:rPr>
              <a:t>les cloisons étanches évitent </a:t>
            </a:r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bateau de couler</a:t>
            </a:r>
          </a:p>
          <a:p>
            <a:endParaRPr lang="fr-FR" sz="9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brêche peut être colmatée ;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fr-FR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L’équipage est peu touché.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3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27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63455" y="1588670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Shkval-CRW_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6" y="2718817"/>
            <a:ext cx="4857696" cy="324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1" t="27598" r="25384" b="22507"/>
          <a:stretch/>
        </p:blipFill>
        <p:spPr>
          <a:xfrm>
            <a:off x="7534000" y="2718817"/>
            <a:ext cx="4097168" cy="324947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39872" y="2511740"/>
            <a:ext cx="25330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</a:t>
            </a:r>
          </a:p>
          <a:p>
            <a:pPr algn="ctr"/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algn="ctr"/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principe propulsif </a:t>
            </a:r>
          </a:p>
          <a:p>
            <a:pPr algn="ctr"/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</a:p>
          <a:p>
            <a:pPr algn="ctr"/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Shkval</a:t>
            </a:r>
          </a:p>
          <a:p>
            <a:pPr algn="ctr"/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pPr algn="ctr"/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énétrer</a:t>
            </a:r>
          </a:p>
          <a:p>
            <a:pPr algn="ctr"/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 le navire</a:t>
            </a:r>
          </a:p>
          <a:p>
            <a:pPr algn="ctr"/>
            <a:r>
              <a:rPr lang="fr-FR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torpille</a:t>
            </a:r>
            <a:r>
              <a:rPr lang="fr-FR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USSR</a:t>
            </a:r>
            <a:r>
              <a:rPr lang="fr-FR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70330" y="6143244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cavitateur devient aussi le perforateur de la coque</a:t>
            </a:r>
            <a:endParaRPr lang="fr-FR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9856381" y="5454502"/>
            <a:ext cx="457200" cy="786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863455" y="6421911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5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28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4702" y="1600466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2" y="3275842"/>
            <a:ext cx="3182636" cy="236315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39181" y="351643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Simulation numérique</a:t>
            </a:r>
            <a:endParaRPr lang="fr-FR" i="1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50335" y="5662114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oncept usuel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36995" y="56399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 à pénétration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47633" y="4936390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comparaison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uble flèche horizontale 13"/>
          <p:cNvSpPr/>
          <p:nvPr/>
        </p:nvSpPr>
        <p:spPr>
          <a:xfrm>
            <a:off x="3924703" y="4366003"/>
            <a:ext cx="329480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16" y="3300209"/>
            <a:ext cx="3190476" cy="2361905"/>
          </a:xfrm>
          <a:prstGeom prst="rect">
            <a:avLst/>
          </a:prstGeom>
        </p:spPr>
      </p:pic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29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4702" y="1600466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71947" y="2523267"/>
            <a:ext cx="2499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Simulation numérique</a:t>
            </a:r>
          </a:p>
          <a:p>
            <a:pPr algn="ctr"/>
            <a:r>
              <a:rPr lang="fr-FR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axi-symétrique</a:t>
            </a:r>
          </a:p>
          <a:p>
            <a:pPr algn="ctr"/>
            <a:r>
              <a:rPr lang="fr-FR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</a:t>
            </a:r>
            <a:r>
              <a:rPr lang="fr-FR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ouplage fluide-structure</a:t>
            </a:r>
          </a:p>
          <a:p>
            <a:pPr algn="ctr"/>
            <a:r>
              <a:rPr lang="fr-FR" sz="140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fr-FR" sz="140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sphère de 250 kg de </a:t>
            </a:r>
            <a:r>
              <a:rPr lang="fr-FR" sz="140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TNT)</a:t>
            </a:r>
          </a:p>
          <a:p>
            <a:pPr algn="ctr"/>
            <a:endParaRPr lang="fr-FR" sz="1400" smtClean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fr-FR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</a:t>
            </a:r>
            <a:r>
              <a:rPr lang="fr-FR" baseline="-2500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</a:t>
            </a:r>
            <a:endParaRPr lang="fr-FR" baseline="-2500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50335" y="611371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oncept usuel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21516" y="601000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 à pénétration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48891" y="4876149"/>
            <a:ext cx="22942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explosif dans le bateau</a:t>
            </a:r>
          </a:p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explosif sous la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coque</a:t>
            </a:r>
          </a:p>
          <a:p>
            <a:pPr algn="ctr"/>
            <a:r>
              <a:rPr lang="fr-FR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(coque épaisse de 20 mm)</a:t>
            </a:r>
            <a:endParaRPr 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uble flèche horizontale 13"/>
          <p:cNvSpPr/>
          <p:nvPr/>
        </p:nvSpPr>
        <p:spPr>
          <a:xfrm>
            <a:off x="4448598" y="4277574"/>
            <a:ext cx="329480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7" y="2328229"/>
            <a:ext cx="4155299" cy="3748249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7243109" y="4519890"/>
            <a:ext cx="784472" cy="541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4231758" y="4986670"/>
            <a:ext cx="717133" cy="637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44" y="2327108"/>
            <a:ext cx="4055659" cy="3682897"/>
          </a:xfrm>
          <a:prstGeom prst="rect">
            <a:avLst/>
          </a:prstGeom>
        </p:spPr>
      </p:pic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5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68016" y="315997"/>
            <a:ext cx="9144000" cy="1212558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5" y="2616201"/>
            <a:ext cx="4532651" cy="2997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522" y="1723460"/>
            <a:ext cx="5288530" cy="40174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6811" y="5771516"/>
            <a:ext cx="342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Navire de guerre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HMS SPARTAN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Longueur de 117 m 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62807" y="5935853"/>
            <a:ext cx="4208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du bateau, </a:t>
            </a:r>
          </a:p>
          <a:p>
            <a:pPr algn="ctr"/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(15th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Naval Engineering Conference &amp;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Exhibition)</a:t>
            </a:r>
            <a:endParaRPr lang="fr-F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9106952" y="6417847"/>
            <a:ext cx="2324100" cy="426622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1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30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20324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4702" y="1405852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224" y="6391218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oncept usuel – avant le choc sur la coque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30599" y="6378776"/>
            <a:ext cx="508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 à pénétration – rupture de la coque en cours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40041" y="4996575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comparaison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75531"/>
              </p:ext>
            </p:extLst>
          </p:nvPr>
        </p:nvGraphicFramePr>
        <p:xfrm>
          <a:off x="2398935" y="2105102"/>
          <a:ext cx="64770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640">
                  <a:extLst>
                    <a:ext uri="{9D8B030D-6E8A-4147-A177-3AD203B41FA5}">
                      <a16:colId xmlns:a16="http://schemas.microsoft.com/office/drawing/2014/main" val="2442571005"/>
                    </a:ext>
                  </a:extLst>
                </a:gridCol>
                <a:gridCol w="1818167">
                  <a:extLst>
                    <a:ext uri="{9D8B030D-6E8A-4147-A177-3AD203B41FA5}">
                      <a16:colId xmlns:a16="http://schemas.microsoft.com/office/drawing/2014/main" val="3124021436"/>
                    </a:ext>
                  </a:extLst>
                </a:gridCol>
                <a:gridCol w="1863193">
                  <a:extLst>
                    <a:ext uri="{9D8B030D-6E8A-4147-A177-3AD203B41FA5}">
                      <a16:colId xmlns:a16="http://schemas.microsoft.com/office/drawing/2014/main" val="630367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/>
                        <a:t>E_eau1/E_TNT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/>
                        <a:t>E_eau2/E_TNT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6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Concept</a:t>
                      </a:r>
                      <a:r>
                        <a:rPr lang="fr-FR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usuel</a:t>
                      </a:r>
                      <a:endParaRPr lang="fr-FR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/>
                        <a:t>0,5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(à 3,91 ms)</a:t>
                      </a:r>
                      <a:endParaRPr lang="fr-FR" sz="140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/>
                        <a:t>0,5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(à 3,91 ms)</a:t>
                      </a:r>
                      <a:endParaRPr lang="fr-FR" sz="140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0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Torpille pénétrante ( à 2 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0,0218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0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97119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51" y="4343157"/>
            <a:ext cx="5700231" cy="20095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1" y="3687574"/>
            <a:ext cx="2939846" cy="2641339"/>
          </a:xfrm>
          <a:prstGeom prst="rect">
            <a:avLst/>
          </a:prstGeom>
        </p:spPr>
      </p:pic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924702" y="6500259"/>
            <a:ext cx="2975344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68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31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20324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4702" y="1405852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46952" y="640009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oncept usuel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33104" y="621543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 à pénétration</a:t>
            </a:r>
            <a:endParaRPr lang="fr-FR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8181" y="4409436"/>
            <a:ext cx="2451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omparaison</a:t>
            </a:r>
          </a:p>
          <a:p>
            <a:pPr algn="ctr"/>
            <a:r>
              <a:rPr lang="fr-FR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ici à titre indicatif </a:t>
            </a:r>
            <a:endParaRPr 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9840"/>
              </p:ext>
            </p:extLst>
          </p:nvPr>
        </p:nvGraphicFramePr>
        <p:xfrm>
          <a:off x="2226092" y="2001573"/>
          <a:ext cx="8206031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0226">
                  <a:extLst>
                    <a:ext uri="{9D8B030D-6E8A-4147-A177-3AD203B41FA5}">
                      <a16:colId xmlns:a16="http://schemas.microsoft.com/office/drawing/2014/main" val="2442571005"/>
                    </a:ext>
                  </a:extLst>
                </a:gridCol>
                <a:gridCol w="3575805">
                  <a:extLst>
                    <a:ext uri="{9D8B030D-6E8A-4147-A177-3AD203B41FA5}">
                      <a16:colId xmlns:a16="http://schemas.microsoft.com/office/drawing/2014/main" val="2498463354"/>
                    </a:ext>
                  </a:extLst>
                </a:gridCol>
              </a:tblGrid>
              <a:tr h="348551">
                <a:tc>
                  <a:txBody>
                    <a:bodyPr/>
                    <a:lstStyle/>
                    <a:p>
                      <a:pPr algn="ctr"/>
                      <a:r>
                        <a:rPr lang="fr-FR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Concept</a:t>
                      </a:r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Diamètre brêche (m)</a:t>
                      </a:r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6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usuel</a:t>
                      </a:r>
                      <a:r>
                        <a:rPr lang="fr-FR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(1,19 ms après choc)</a:t>
                      </a:r>
                      <a:endParaRPr lang="fr-FR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fr-FR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0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torpille pénétrante</a:t>
                      </a:r>
                      <a:r>
                        <a:rPr lang="fr-FR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 ms après détonation)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6,78</a:t>
                      </a:r>
                      <a:endParaRPr lang="fr-FR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97119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3237663"/>
            <a:ext cx="2682518" cy="31535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422" y="3298401"/>
            <a:ext cx="2815392" cy="29170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4702" y="3651050"/>
            <a:ext cx="37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ATTENTION : </a:t>
            </a:r>
            <a:r>
              <a:rPr lang="fr-FR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calculs non terminés</a:t>
            </a:r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452361" y="6413017"/>
            <a:ext cx="3102935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917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886295" y="6492875"/>
            <a:ext cx="2635102" cy="365125"/>
          </a:xfrm>
        </p:spPr>
        <p:txBody>
          <a:bodyPr/>
          <a:lstStyle/>
          <a:p>
            <a:r>
              <a:rPr lang="fr-FR" smtClean="0"/>
              <a:t>Non Protégé -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25220" y="2126714"/>
            <a:ext cx="115364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Nouveau concept de torpille pénétrante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L’énergie de l’explosif est quasi-intégralement circonscrite au bateau : rendement important (choc, incendie, souffle …)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L’explosif aura un effet accru s’il est générateur d’éclats, par exemple avec des barreaux continus ou discontinus,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afin de favoriser la propagation de l’eau de mer dans le bateau et d’augmenter le diamètre de la brêche initale ;</a:t>
            </a:r>
          </a:p>
          <a:p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(Les éclats, l’incendie, les gaz contribueront à tuer ou blesser les membres de l’équipage empêchant le colmatage de la brêche)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6"/>
          <a:stretch/>
        </p:blipFill>
        <p:spPr>
          <a:xfrm>
            <a:off x="611901" y="4634382"/>
            <a:ext cx="2794812" cy="17219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05" y="4227594"/>
            <a:ext cx="3147833" cy="24478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93643" y="4657030"/>
            <a:ext cx="3655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« </a:t>
            </a:r>
            <a:r>
              <a:rPr lang="fr-FR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Continuous-rod-warhead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» spéciale</a:t>
            </a:r>
          </a:p>
          <a:p>
            <a:r>
              <a:rPr lang="fr-FR" sz="16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ourrait être envisagée pour découper  </a:t>
            </a:r>
          </a:p>
          <a:p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navire :</a:t>
            </a:r>
          </a:p>
          <a:p>
            <a:endParaRPr lang="fr-FR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60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numériques.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468016" y="20324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24702" y="1405852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56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33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20324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33235" y="2433292"/>
            <a:ext cx="1056250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 est constituée de 3 parties chacune ayant déjà été réalisées industriellement, d’où sa faisabilité accrue :</a:t>
            </a:r>
          </a:p>
          <a:p>
            <a:endParaRPr 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propulseur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par exemple le moteur électrique de la torpille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F21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torpille pénétrante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objet de cette invention, peut être du type « mini »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Shkval</a:t>
            </a:r>
          </a:p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ou tout autre engin à réaction permettant d’atteindre la vitesse de ≈ 300 m/s en quelques secondes</a:t>
            </a:r>
          </a:p>
          <a:p>
            <a:r>
              <a:rPr lang="fr-FR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Le sonar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par exemple celui de la torpille </a:t>
            </a:r>
            <a:r>
              <a:rPr lang="fr-FR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F21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425" y="4879022"/>
            <a:ext cx="99814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fois la « torpille porteur » arrivée à ≈ 2 km de sa cible, le propulseur et le sonar se sépare </a:t>
            </a:r>
          </a:p>
          <a:p>
            <a:r>
              <a:rPr lang="fr-FR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torpille pénétrante, comme dans une fusée à étages </a:t>
            </a:r>
            <a:r>
              <a:rPr lang="fr-FR" sz="1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ils peuvent être récupérés</a:t>
            </a:r>
            <a:r>
              <a:rPr lang="fr-FR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cap donné par le sonar avant la séparation permet aux gyroscopes de la torpille pénétrante, à réaction,</a:t>
            </a:r>
          </a:p>
          <a:p>
            <a:r>
              <a:rPr lang="fr-FR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’atteindre le bateau cible avant qu’il fasse une manœuvre d’évitement, vu son inertie …</a:t>
            </a:r>
            <a:endParaRPr lang="fr-FR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48327" y="1599660"/>
            <a:ext cx="7183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Mise en oeuvre du concept de torpille pénétrante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359348" y="6486443"/>
            <a:ext cx="3145465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04" y="4094480"/>
            <a:ext cx="2431762" cy="16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1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34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20324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48327" y="1599660"/>
            <a:ext cx="7183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Mise en oeuvre du concept de torpille pénétrante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17924" y="2488379"/>
            <a:ext cx="7230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cavitateur peut être de forme diverse, par exemple conique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éviter les ricochets sa forme doit être étudiée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crocs anti-ricochets – type mer-mer 40 peuvent être rajoutés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délai d’amorçage de l’explosif doit permettre un compromis </a:t>
            </a:r>
          </a:p>
          <a:p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entre la production d’une brêche et la destruction interne.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17924" y="4573746"/>
            <a:ext cx="8238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nombreuses simulations de la physique des phénomènes extrêment variés :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élasto-plasticité, rupture, structure, balistique intérieure, thermodynamique,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hydrodynamique, propulsion à réaction …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nombreuses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d’un modèle de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vulnérabilité globale de navire pour jauger </a:t>
            </a:r>
          </a:p>
          <a:p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de l’efficacité de ce nouveau concept au regard de celui des torpilles classiques.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09952" y="6447876"/>
            <a:ext cx="2954079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875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953153" y="6370593"/>
            <a:ext cx="2994247" cy="365125"/>
          </a:xfrm>
        </p:spPr>
        <p:txBody>
          <a:bodyPr/>
          <a:lstStyle/>
          <a:p>
            <a:r>
              <a:rPr lang="fr-FR" smtClean="0"/>
              <a:t>Non Protégé -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71208" y="5824722"/>
            <a:ext cx="3400647" cy="365125"/>
          </a:xfrm>
        </p:spPr>
        <p:txBody>
          <a:bodyPr/>
          <a:lstStyle/>
          <a:p>
            <a:fld id="{F048081C-EB35-43B7-804F-DD335AC44843}" type="slidenum">
              <a:rPr lang="fr-FR" smtClean="0"/>
              <a:t>35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042132" y="3000192"/>
            <a:ext cx="78790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Nombreux échanges techniques entre collègues de différentes spécialités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Confiance réciproque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Ouverture d’esprit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Coopération nationale &amp; internationale → présence, active ou non, en congrès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Innovations techniques et scientifiques multi-domaines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89526" y="286862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concept de torpille</a:t>
            </a:r>
            <a:endParaRPr lang="fr-FR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25226" y="1953752"/>
            <a:ext cx="909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développement de ce nouveau type de torpille nécessite :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0474" y="4989518"/>
            <a:ext cx="11613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Remarques pour un éventuel développement à la DGA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endParaRPr lang="fr-F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chef de mon groupe et le chef de mon département ne correspondent pas du tout à ce challenge technico-scientifique </a:t>
            </a:r>
          </a:p>
          <a:p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 leur malveillance à mon égard.</a:t>
            </a: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36881" y="1113939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de l’innovation</a:t>
            </a:r>
            <a:endParaRPr lang="fr-FR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953153" y="6370593"/>
            <a:ext cx="2994247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953153" y="6356350"/>
            <a:ext cx="3400647" cy="365125"/>
          </a:xfrm>
        </p:spPr>
        <p:txBody>
          <a:bodyPr/>
          <a:lstStyle/>
          <a:p>
            <a:fld id="{F048081C-EB35-43B7-804F-DD335AC44843}" type="slidenum">
              <a:rPr lang="fr-FR" smtClean="0"/>
              <a:t>36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518816" y="23161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2369892"/>
            <a:ext cx="3659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Études bibliographiques : priorité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engineering;</a:t>
            </a:r>
          </a:p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Propellants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Explosives,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Pyrotechnics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Condensed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8716" y="2367996"/>
            <a:ext cx="5817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Comment Interpréter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simulations, probabilistes ou non ?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Conséquences ?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33958" y="4441421"/>
            <a:ext cx="78790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Nombreux échanges techniques entre collègues de différentes spécialités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Confiance réciproque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Ouverture d’esprit</a:t>
            </a:r>
          </a:p>
          <a:p>
            <a:pPr marL="342900" indent="-342900">
              <a:buFont typeface="+mj-lt"/>
              <a:buAutoNum type="arabicPeriod"/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Coopération nationale &amp; internationale → présence, active ou non, en congrès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Innovations techniques et scientifiques multi-domaines</a:t>
            </a:r>
          </a:p>
        </p:txBody>
      </p:sp>
    </p:spTree>
    <p:extLst>
      <p:ext uri="{BB962C8B-B14F-4D97-AF65-F5344CB8AC3E}">
        <p14:creationId xmlns:p14="http://schemas.microsoft.com/office/powerpoint/2010/main" val="40410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1518816" y="23161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710628"/>
            <a:ext cx="4738687" cy="38785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18512" y="5717142"/>
            <a:ext cx="378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Navire civil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Tanker Aframax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Longueur de 251 m, largeur de 44 m, tirant d’eau de 12 m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99" y="1619495"/>
            <a:ext cx="4800600" cy="418147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327682" y="5855642"/>
            <a:ext cx="391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oints d’impact des menaces </a:t>
            </a:r>
          </a:p>
          <a:p>
            <a:pPr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étude probabiliste de vulnérabilité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0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5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3543" y="2962323"/>
            <a:ext cx="20249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Les menaces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5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1518815" y="257355"/>
            <a:ext cx="9144000" cy="924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</a:p>
          <a:p>
            <a:pPr marL="0" indent="0" algn="ctr">
              <a:buNone/>
            </a:pPr>
            <a:r>
              <a:rPr lang="fr-FR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menaces</a:t>
            </a:r>
            <a:endParaRPr lang="fr-FR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42306" y="5384642"/>
            <a:ext cx="54970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55 kg d’explosif (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Missile subsonique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mer rouge en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kg d’explosif (petite embarcation – ligne de flottaison)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10 </a:t>
            </a:r>
            <a:r>
              <a:rPr lang="fr-FR" sz="1600">
                <a:latin typeface="Times New Roman" panose="02020603050405020304" pitchFamily="18" charset="0"/>
                <a:cs typeface="Times New Roman" panose="02020603050405020304" pitchFamily="18" charset="0"/>
              </a:rPr>
              <a:t>kg </a:t>
            </a: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Anti-Tank-Guided-Weapon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1000 kg mines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970" y="2330341"/>
            <a:ext cx="2127690" cy="29161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09" y="2382765"/>
            <a:ext cx="5144272" cy="286119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89709" y="2419305"/>
            <a:ext cx="3797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fuel-air </a:t>
            </a:r>
            <a:r>
              <a:rPr lang="en-US" sz="1200" dirty="0">
                <a:solidFill>
                  <a:schemeClr val="bg1"/>
                </a:solidFill>
              </a:rPr>
              <a:t>explosive bomb (227 kg BLU-95 or 907 kg BLU-96</a:t>
            </a:r>
            <a:r>
              <a:rPr lang="en-US" dirty="0" smtClean="0"/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McNulty</a:t>
            </a:r>
            <a:endParaRPr lang="fr-F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72207" y="1659541"/>
            <a:ext cx="10437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lassique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thermobarique, Fuel-Air,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nucléaire, Charges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creuses, Charges Génératrice de Noyaux,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0" y="2487395"/>
            <a:ext cx="3130759" cy="275656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8940799" y="6407040"/>
            <a:ext cx="1735845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7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7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3543" y="2962323"/>
            <a:ext cx="22862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agressions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4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286"/>
                    </a14:imgEffect>
                    <a14:imgEffect>
                      <a14:saturation sat="191000"/>
                    </a14:imgEffect>
                    <a14:imgEffect>
                      <a14:brightnessContrast bright="51000" contrast="-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171" y="2896252"/>
            <a:ext cx="3157923" cy="2306731"/>
          </a:xfrm>
          <a:prstGeom prst="rect">
            <a:avLst/>
          </a:prstGeom>
          <a:effectLst>
            <a:glow rad="25400">
              <a:schemeClr val="accent1"/>
            </a:glo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023091" y="6356349"/>
            <a:ext cx="2330709" cy="365125"/>
          </a:xfrm>
        </p:spPr>
        <p:txBody>
          <a:bodyPr/>
          <a:lstStyle/>
          <a:p>
            <a:r>
              <a:rPr lang="fr-FR" smtClean="0"/>
              <a:t>Non Protégé - C Montfort &amp;  F Pélestor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8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518816" y="231612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38600" y="1699657"/>
            <a:ext cx="383630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agressions :</a:t>
            </a: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éclats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Souffle externe &amp; interne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(tenue des soutes,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Thermique prompt &amp; retardé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Chocs &amp;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Létalité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corps (ouïe, vue, mobilité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mental (psychologie …)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38337" y="3880315"/>
            <a:ext cx="256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GUERRE  =&gt;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64214" y="5844312"/>
            <a:ext cx="9665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couplage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effets est très important</a:t>
            </a:r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95107" y="2964704"/>
            <a:ext cx="146770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ENUE </a:t>
            </a:r>
          </a:p>
          <a:p>
            <a:pPr algn="ctr"/>
            <a:endParaRPr lang="fr-FR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</a:p>
          <a:p>
            <a:pPr algn="ctr"/>
            <a:endParaRPr lang="fr-FR" sz="1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9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9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COMBAT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3025214" y="2761674"/>
            <a:ext cx="1092885" cy="2698948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8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Non Protégé - C Montfort &amp;  F Pélestor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081C-EB35-43B7-804F-DD335AC44843}" type="slidenum">
              <a:rPr lang="fr-FR" smtClean="0"/>
              <a:t>9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468016" y="315997"/>
            <a:ext cx="9144000" cy="121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Globale de la Vulnérabilité des Bâtiments de Surface</a:t>
            </a:r>
            <a:endParaRPr lang="fr-F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3543" y="2962323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éclats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0694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1907</Words>
  <Application>Microsoft Office PowerPoint</Application>
  <PresentationFormat>Grand écran</PresentationFormat>
  <Paragraphs>382</Paragraphs>
  <Slides>36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 Unicode MS</vt:lpstr>
      <vt:lpstr>Arial</vt:lpstr>
      <vt:lpstr>Calibri</vt:lpstr>
      <vt:lpstr>Calibri Light</vt:lpstr>
      <vt:lpstr>Symbol</vt:lpstr>
      <vt:lpstr>Times New Roman</vt:lpstr>
      <vt:lpstr>Thème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PELESTOR Fabrice AGENT CONT CATE 1</dc:creator>
  <cp:lastModifiedBy>kptn</cp:lastModifiedBy>
  <cp:revision>240</cp:revision>
  <dcterms:created xsi:type="dcterms:W3CDTF">2023-11-15T16:42:04Z</dcterms:created>
  <dcterms:modified xsi:type="dcterms:W3CDTF">2024-01-02T19:04:20Z</dcterms:modified>
</cp:coreProperties>
</file>